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59" r:id="rId4"/>
    <p:sldId id="267" r:id="rId5"/>
    <p:sldId id="268" r:id="rId6"/>
    <p:sldId id="264" r:id="rId7"/>
    <p:sldId id="269" r:id="rId8"/>
    <p:sldId id="260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17EB6C-8CED-6036-8E1D-F47153E917C9}"/>
              </a:ext>
            </a:extLst>
          </p:cNvPr>
          <p:cNvSpPr txBox="1">
            <a:spLocks/>
          </p:cNvSpPr>
          <p:nvPr/>
        </p:nvSpPr>
        <p:spPr>
          <a:xfrm>
            <a:off x="1570737" y="3684145"/>
            <a:ext cx="9050525" cy="10484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  <a:spcAft>
                <a:spcPts val="800"/>
              </a:spcAft>
            </a:pPr>
            <a:r>
              <a:rPr lang="en-US" sz="2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my Firm-Specific Investment protected? Overcoming the stakeholder investment dilemma in the Resource-Based View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3692A1E-2C36-FBEA-A9D8-62AA1ADBCEE8}"/>
              </a:ext>
            </a:extLst>
          </p:cNvPr>
          <p:cNvSpPr txBox="1">
            <a:spLocks/>
          </p:cNvSpPr>
          <p:nvPr/>
        </p:nvSpPr>
        <p:spPr>
          <a:xfrm>
            <a:off x="2257821" y="4961234"/>
            <a:ext cx="7676355" cy="861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84048">
              <a:lnSpc>
                <a:spcPct val="94000"/>
              </a:lnSpc>
              <a:spcAft>
                <a:spcPts val="200"/>
              </a:spcAft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E.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Hoskisson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Gambeta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Colby D. Green &amp; Toby X. Li (2018)</a:t>
            </a:r>
          </a:p>
          <a:p>
            <a:pPr indent="-384048">
              <a:lnSpc>
                <a:spcPct val="94000"/>
              </a:lnSpc>
              <a:spcAft>
                <a:spcPts val="200"/>
              </a:spcAft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Academy of Management Review </a:t>
            </a:r>
          </a:p>
          <a:p>
            <a:pPr indent="-384048">
              <a:lnSpc>
                <a:spcPct val="94000"/>
              </a:lnSpc>
              <a:spcAft>
                <a:spcPts val="200"/>
              </a:spcAft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person in a suit smiling&#10;&#10;Description automatically generated with medium confidence">
            <a:extLst>
              <a:ext uri="{FF2B5EF4-FFF2-40B4-BE49-F238E27FC236}">
                <a16:creationId xmlns:a16="http://schemas.microsoft.com/office/drawing/2014/main" id="{AD0A089F-E712-F84A-2619-AF7FDAA3E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479" y="1480077"/>
            <a:ext cx="1875862" cy="1875862"/>
          </a:xfrm>
          <a:prstGeom prst="rect">
            <a:avLst/>
          </a:prstGeom>
        </p:spPr>
      </p:pic>
      <p:pic>
        <p:nvPicPr>
          <p:cNvPr id="8" name="Picture 7" descr="A person in a pink shirt&#10;&#10;Description automatically generated with medium confidence">
            <a:extLst>
              <a:ext uri="{FF2B5EF4-FFF2-40B4-BE49-F238E27FC236}">
                <a16:creationId xmlns:a16="http://schemas.microsoft.com/office/drawing/2014/main" id="{0879D61F-CF6A-FA15-A01A-3E758904A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849" y="1480077"/>
            <a:ext cx="1875862" cy="1875862"/>
          </a:xfrm>
          <a:prstGeom prst="rect">
            <a:avLst/>
          </a:prstGeom>
        </p:spPr>
      </p:pic>
      <p:pic>
        <p:nvPicPr>
          <p:cNvPr id="9" name="Picture 8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F6B51C2D-FE72-0ACB-67ED-0AC938DD31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0798" y="1480077"/>
            <a:ext cx="1875862" cy="1875862"/>
          </a:xfrm>
          <a:prstGeom prst="rect">
            <a:avLst/>
          </a:prstGeom>
        </p:spPr>
      </p:pic>
      <p:pic>
        <p:nvPicPr>
          <p:cNvPr id="10" name="Picture 9" descr="A person smiling for the picture&#10;&#10;Description automatically generated with low confidence">
            <a:extLst>
              <a:ext uri="{FF2B5EF4-FFF2-40B4-BE49-F238E27FC236}">
                <a16:creationId xmlns:a16="http://schemas.microsoft.com/office/drawing/2014/main" id="{A920C8B3-30D3-903E-2677-8ACEB62EA9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9530" y="1480077"/>
            <a:ext cx="1861793" cy="187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6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E68AEC0-006E-4D59-A272-8AA224CC2777}"/>
              </a:ext>
            </a:extLst>
          </p:cNvPr>
          <p:cNvSpPr txBox="1"/>
          <p:nvPr/>
        </p:nvSpPr>
        <p:spPr>
          <a:xfrm>
            <a:off x="1453123" y="1203919"/>
            <a:ext cx="10192164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P6: The provision of ex-post relational governance and trust-based relationship devices to […] stakeholders will negatively moderate the effects of the ex-ante devices such that it will reduce the effect of resource depreciation devices on behavioral uncertainty.</a:t>
            </a: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pursuing relational governance, the firm and its stakeholders employ informal self-enforcing safeguards to mitigate behavioral uncertainty after contractual conditions are specified.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P7: The provision of ex-post relational governance and trust-based relationship devices to employee, supplier, and customer stakeholders provides feedback reducing the importance of ex-ante property rights allocation devices in reducing behavioral uncertainty.</a:t>
            </a: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increased trust and relational governance decrease behavior uncertainty, thus allowing for more flexible devices that rely on ex-post bargaining.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6EEB-5F37-7D4D-C657-30E08E630577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1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E68AEC0-006E-4D59-A272-8AA224CC2777}"/>
              </a:ext>
            </a:extLst>
          </p:cNvPr>
          <p:cNvSpPr txBox="1"/>
          <p:nvPr/>
        </p:nvSpPr>
        <p:spPr>
          <a:xfrm>
            <a:off x="1327288" y="1321365"/>
            <a:ext cx="1019216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authors demonstrate the multiple possibilities of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complementarities and substitutions 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the protection devices,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suggesting the need to analyze them in an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manner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framework also suggests 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there is not a single solution that is appropriate for all firms. Thus,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idiosyncratic mix of devices depending on firms’ attributes and contingencies should be preferred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Finally, the degree to which a firm will substitute between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devices depends on which type of uncertainty is more salient to stakeholders 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on the heterogeneities between those groups;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analysis of distinct combinations of devices under different contingencies presents a good opportunity for future research.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6EEB-5F37-7D4D-C657-30E08E630577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78731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3E55-0F6B-4B4C-9540-67CCF652F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328730"/>
            <a:ext cx="11495314" cy="561975"/>
          </a:xfrm>
        </p:spPr>
        <p:txBody>
          <a:bodyPr>
            <a:normAutofit/>
          </a:bodyPr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5DDD12-A98C-48CE-AF8D-993C22F10782}"/>
              </a:ext>
            </a:extLst>
          </p:cNvPr>
          <p:cNvSpPr txBox="1"/>
          <p:nvPr/>
        </p:nvSpPr>
        <p:spPr>
          <a:xfrm>
            <a:off x="1271854" y="1320282"/>
            <a:ext cx="10344978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based view: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firm achieves sustained competitive advantage through unique bundles of resources that are often created by key stakeholders’ </a:t>
            </a:r>
            <a:r>
              <a:rPr lang="en-US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specific investments (FSI)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How to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incentivize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make firm specific investments within the firm?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à"/>
            </a:pP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à"/>
            </a:pP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Incentive dilemma (</a:t>
            </a: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hold-up problem):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once</a:t>
            </a: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FSI are made, f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irms can appropriate value and quasi-rents using its bargaining position, while stakeholders cannot obtain value from outside options</a:t>
            </a:r>
            <a:r>
              <a:rPr lang="en-US" sz="2000" b="0" i="0" u="none" strike="noStrike" baseline="0" dirty="0">
                <a:latin typeface="AdvOTb44e3105"/>
              </a:rPr>
              <a:t>.</a:t>
            </a:r>
          </a:p>
          <a:p>
            <a:pPr>
              <a:spcBef>
                <a:spcPts val="600"/>
              </a:spcBef>
            </a:pPr>
            <a:endParaRPr lang="en-US" sz="2000" dirty="0">
              <a:latin typeface="AdvOTb44e3105"/>
            </a:endParaRPr>
          </a:p>
          <a:p>
            <a:pPr>
              <a:spcBef>
                <a:spcPts val="600"/>
              </a:spcBef>
            </a:pPr>
            <a:endParaRPr lang="en-US" sz="2000" dirty="0">
              <a:latin typeface="AdvOTb44e3105"/>
            </a:endParaRPr>
          </a:p>
          <a:p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theoretical lenses explore this issue (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and finance, corporate law, and human capital theories, etc.), proposing a plethora of protection devices to stakeholders.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3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A875C96-B0AB-4B5D-B691-CCE21A4B4096}"/>
              </a:ext>
            </a:extLst>
          </p:cNvPr>
          <p:cNvSpPr txBox="1"/>
          <p:nvPr/>
        </p:nvSpPr>
        <p:spPr>
          <a:xfrm>
            <a:off x="1321904" y="1321352"/>
            <a:ext cx="10118035" cy="5247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s</a:t>
            </a:r>
            <a:r>
              <a:rPr lang="en-US" sz="200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olutions to incentivizing all stakeholders to exert effort in FSIs: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theory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ex-ante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contracts, which allocate ownership and residual claimant rights, to solve ex post holdups.</a:t>
            </a: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Incomplete contracts theory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contracts are incomplete, a potential solution would be to assign property (decision) rights to one party.</a:t>
            </a:r>
          </a:p>
          <a:p>
            <a:pPr>
              <a:spcBef>
                <a:spcPts val="600"/>
              </a:spcBef>
            </a:pP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ausal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ambiguity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to the organization implies that none of the actors may know ex-ante what the value of their contribution may be or how it will evolve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inefficient property rights allocation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Mediating hierarchy/stakeholder perspective: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Assigning decision rights to a </a:t>
            </a:r>
            <a:r>
              <a:rPr lang="en-US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mediating hierarchy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empowered to protect stakeholder interests and resolve their disputes ex-post.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911660C-A924-8922-DB4B-9F9FE15BB520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Background</a:t>
            </a:r>
          </a:p>
        </p:txBody>
      </p:sp>
    </p:spTree>
    <p:extLst>
      <p:ext uri="{BB962C8B-B14F-4D97-AF65-F5344CB8AC3E}">
        <p14:creationId xmlns:p14="http://schemas.microsoft.com/office/powerpoint/2010/main" val="147107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5DDD12-A98C-48CE-AF8D-993C22F10782}"/>
              </a:ext>
            </a:extLst>
          </p:cNvPr>
          <p:cNvSpPr txBox="1"/>
          <p:nvPr/>
        </p:nvSpPr>
        <p:spPr>
          <a:xfrm>
            <a:off x="1321549" y="1316564"/>
            <a:ext cx="10168086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ecause of different assumptions or emphasis on a particular stakeholder groups (Clark, 1985), scholars from different fields have generally proposed protection devices </a:t>
            </a:r>
            <a:r>
              <a:rPr lang="en-US" sz="200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isolation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only partial solutions to incentivizing stakeholders to make FSIs. </a:t>
            </a: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This paper: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consideration on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prominent devices </a:t>
            </a:r>
            <a:r>
              <a:rPr lang="en-US" sz="20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together</a:t>
            </a:r>
            <a:r>
              <a:rPr lang="en-US" sz="20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providing insights on how different devices affect each other in complementary and/or conflicting ways, and how they can help solving the FSI dilemma.</a:t>
            </a:r>
            <a:endParaRPr lang="en-US" sz="2000" b="1" i="1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roperty rights–based stakeholder approach: 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firm is a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“nexus of firm specific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investments” from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value appropriation issues stemming from FSIs affect the overall firm value.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CD172E6-A07C-C0FD-6314-A4BE8DAE30AA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Gap</a:t>
            </a:r>
          </a:p>
        </p:txBody>
      </p:sp>
    </p:spTree>
    <p:extLst>
      <p:ext uri="{BB962C8B-B14F-4D97-AF65-F5344CB8AC3E}">
        <p14:creationId xmlns:p14="http://schemas.microsoft.com/office/powerpoint/2010/main" val="354040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5DDD12-A98C-48CE-AF8D-993C22F10782}"/>
              </a:ext>
            </a:extLst>
          </p:cNvPr>
          <p:cNvSpPr txBox="1"/>
          <p:nvPr/>
        </p:nvSpPr>
        <p:spPr>
          <a:xfrm>
            <a:off x="1321549" y="1316564"/>
            <a:ext cx="1016808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is focused on understanding: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individual devices affect each other in complementary and conflicting ways;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they can work in concert to resolve the FSI dilemma for stakeholders.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 so, the authors categorize devices according to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they function (ex-ante or ex-post) and to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distinct types of uncertainty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uncertainty: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ex-ante uncertainty about the post-investment behavior of the firm;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uncertainty: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ex-ante uncertainty about the value of the investment.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CD172E6-A07C-C0FD-6314-A4BE8DAE30AA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Development</a:t>
            </a:r>
          </a:p>
        </p:txBody>
      </p:sp>
    </p:spTree>
    <p:extLst>
      <p:ext uri="{BB962C8B-B14F-4D97-AF65-F5344CB8AC3E}">
        <p14:creationId xmlns:p14="http://schemas.microsoft.com/office/powerpoint/2010/main" val="27186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2EECCEB9-FA5F-8DF8-18A3-1AB40FD9F23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4531" y="1184964"/>
            <a:ext cx="7721600" cy="5283200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159D7BCF-5F45-27EC-7BFC-9EC4C7BE0E01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Model: Protection Devices That Promote Stakeholder FSI</a:t>
            </a:r>
          </a:p>
        </p:txBody>
      </p:sp>
    </p:spTree>
    <p:extLst>
      <p:ext uri="{BB962C8B-B14F-4D97-AF65-F5344CB8AC3E}">
        <p14:creationId xmlns:p14="http://schemas.microsoft.com/office/powerpoint/2010/main" val="85986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E68AEC0-006E-4D59-A272-8AA224CC2777}"/>
              </a:ext>
            </a:extLst>
          </p:cNvPr>
          <p:cNvSpPr txBox="1"/>
          <p:nvPr/>
        </p:nvSpPr>
        <p:spPr>
          <a:xfrm>
            <a:off x="1327288" y="1321365"/>
            <a:ext cx="10102712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Ex-ante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roperty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ights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llocation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evices (individual groups):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Equity ownership and profit-sharing plans (employees);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Joint ventures and long-term contracts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(suppliers);</a:t>
            </a:r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property rights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(customers).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P1:  The provision of property rights allocation devices to employee, supplier, and customer stakeholders decreases the hazard associated with ex-ante behavioral uncertainty.</a:t>
            </a:r>
          </a:p>
          <a:p>
            <a:pPr algn="just"/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Mechanism: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reduced firm’s opportunism and ability to hold “hostage”.</a:t>
            </a:r>
          </a:p>
          <a:p>
            <a:pPr algn="just"/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P2: The provision of property rights allocation devices to employee, supplier, and customer stakeholders increases the hazard associated with ex-ante environmental uncertainty.</a:t>
            </a: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en-US" sz="20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Mechanism: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stakeholder risk bearing.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6EEB-5F37-7D4D-C657-30E08E630577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4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E68AEC0-006E-4D59-A272-8AA224CC2777}"/>
              </a:ext>
            </a:extLst>
          </p:cNvPr>
          <p:cNvSpPr txBox="1"/>
          <p:nvPr/>
        </p:nvSpPr>
        <p:spPr>
          <a:xfrm>
            <a:off x="1327288" y="1321365"/>
            <a:ext cx="10102712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Ex-ante resource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epreciation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evices (multiple groups):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Cost-plus contracting;</a:t>
            </a:r>
            <a:endParaRPr lang="fr-FR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Takeover protection.</a:t>
            </a:r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P3: The provision of ex-ante resource depreciation devices to […] stakeholders decreases their exposure to the hazard associated with environmental uncertainty.</a:t>
            </a:r>
          </a:p>
          <a:p>
            <a:pPr algn="just"/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Mechanism: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 buffering against environmental uncertainty.</a:t>
            </a:r>
          </a:p>
          <a:p>
            <a:pPr algn="just"/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P4: The provision of resource depreciation devices to employee, supplier, and customer stakeholders increases the hazard associated with ex-ante behavioral uncertainty.</a:t>
            </a:r>
          </a:p>
          <a:p>
            <a:pPr algn="just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en-US" sz="2000" b="0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Mechanism: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power of the firm in comparison to stakeholders.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6EEB-5F37-7D4D-C657-30E08E630577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1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E68AEC0-006E-4D59-A272-8AA224CC2777}"/>
              </a:ext>
            </a:extLst>
          </p:cNvPr>
          <p:cNvSpPr txBox="1"/>
          <p:nvPr/>
        </p:nvSpPr>
        <p:spPr>
          <a:xfrm>
            <a:off x="1327288" y="1321365"/>
            <a:ext cx="1010271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Trap: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enerally, decreasing one type of uncertainty increases the other, so ex-ante devices are insufficient.</a:t>
            </a: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Ex-post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moderating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protection devices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firms overcome such a trap by interacting with the ex-ante devices to mitigate the counteractive effects of either type of uncertainty.</a:t>
            </a:r>
            <a:endParaRPr lang="en-US" sz="20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P5: The provision of ex-post monitoring devices involving BODs [Boards of Directors] and dedicated institutional investors in support of […] stakeholders will negatively moderate the effects of the ex-ante devices such that it will reduce the effect of property rights allocation devices on environmental uncertainty.</a:t>
            </a: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BODs are usually biased towards shareholders. However, when there are independent,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edicated institutional investors,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 FSI </a:t>
            </a:r>
            <a:r>
              <a:rPr lang="en-US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 ambiguity problems are reduced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focus remains on the </a:t>
            </a:r>
            <a:r>
              <a:rPr lang="en-US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strategic decisions of the firm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favoring stakeholders.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6EEB-5F37-7D4D-C657-30E08E630577}"/>
              </a:ext>
            </a:extLst>
          </p:cNvPr>
          <p:cNvSpPr txBox="1">
            <a:spLocks/>
          </p:cNvSpPr>
          <p:nvPr/>
        </p:nvSpPr>
        <p:spPr>
          <a:xfrm>
            <a:off x="696686" y="328730"/>
            <a:ext cx="11495314" cy="561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587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{C288BE24-861F-433C-892D-D0369AB98E79}tf10001105</Template>
  <TotalTime>3310</TotalTime>
  <Words>1039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AdvOTb44e3105</vt:lpstr>
      <vt:lpstr>Arial</vt:lpstr>
      <vt:lpstr>Franklin Gothic Book</vt:lpstr>
      <vt:lpstr>Times New Roman</vt:lpstr>
      <vt:lpstr>Wingdings</vt:lpstr>
      <vt:lpstr>Crop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MY FIRM-SPECIFIC INVESTMENT PROTECTED? OVERCOMING THE STAKEHOLDER INVESTMENT DILEMMA IN THE RESOURCE-BASED VIEW</dc:title>
  <dc:creator>wang xin</dc:creator>
  <cp:lastModifiedBy>Mahoney, Joseph T</cp:lastModifiedBy>
  <cp:revision>35</cp:revision>
  <dcterms:created xsi:type="dcterms:W3CDTF">2021-02-12T21:18:18Z</dcterms:created>
  <dcterms:modified xsi:type="dcterms:W3CDTF">2023-02-07T06:34:03Z</dcterms:modified>
</cp:coreProperties>
</file>